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59" r:id="rId6"/>
    <p:sldId id="267" r:id="rId7"/>
    <p:sldId id="262" r:id="rId8"/>
    <p:sldId id="263" r:id="rId9"/>
    <p:sldId id="265" r:id="rId10"/>
    <p:sldId id="268" r:id="rId11"/>
    <p:sldId id="269" r:id="rId12"/>
    <p:sldId id="270" r:id="rId13"/>
    <p:sldId id="274" r:id="rId14"/>
    <p:sldId id="277" r:id="rId15"/>
    <p:sldId id="279" r:id="rId16"/>
    <p:sldId id="276" r:id="rId17"/>
    <p:sldId id="278" r:id="rId18"/>
    <p:sldId id="280" r:id="rId19"/>
    <p:sldId id="282" r:id="rId20"/>
    <p:sldId id="283" r:id="rId21"/>
  </p:sldIdLst>
  <p:sldSz cx="9144000" cy="5143500" type="screen16x9"/>
  <p:notesSz cx="6858000" cy="9144000"/>
  <p:embeddedFontLst>
    <p:embeddedFont>
      <p:font typeface="Cairo" pitchFamily="2" charset="-78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10"/>
    <a:srgbClr val="04B0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6"/>
    <p:restoredTop sz="94677"/>
  </p:normalViewPr>
  <p:slideViewPr>
    <p:cSldViewPr snapToGrid="0">
      <p:cViewPr>
        <p:scale>
          <a:sx n="187" d="100"/>
          <a:sy n="187" d="100"/>
        </p:scale>
        <p:origin x="-40" y="1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122296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iro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803178" y="4869656"/>
            <a:ext cx="340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0" lvl="1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0" lvl="2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0" lvl="3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0" lvl="4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0" lvl="5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0" lvl="6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0" lvl="7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0" lvl="8" indent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iro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iro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0" y="486965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iro"/>
              <a:buNone/>
              <a:defRPr sz="33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0" y="4866501"/>
            <a:ext cx="3113100" cy="276900"/>
          </a:xfrm>
          <a:prstGeom prst="rect">
            <a:avLst/>
          </a:prstGeom>
          <a:solidFill>
            <a:srgbClr val="00B0A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3113116" y="4866501"/>
            <a:ext cx="3015300" cy="276900"/>
          </a:xfrm>
          <a:prstGeom prst="rect">
            <a:avLst/>
          </a:prstGeom>
          <a:solidFill>
            <a:srgbClr val="FFAA1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6128558" y="4866501"/>
            <a:ext cx="3015300" cy="276900"/>
          </a:xfrm>
          <a:prstGeom prst="rect">
            <a:avLst/>
          </a:prstGeom>
          <a:solidFill>
            <a:srgbClr val="003A68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834351" y="4869656"/>
            <a:ext cx="309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tronomy.ohio-state.edu/~pogge/Ast162/Unit2/structure.html" TargetMode="External"/><Relationship Id="rId13" Type="http://schemas.openxmlformats.org/officeDocument/2006/relationships/hyperlink" Target="http://astronomyonline.org/Science/Parallax.asp" TargetMode="External"/><Relationship Id="rId3" Type="http://schemas.openxmlformats.org/officeDocument/2006/relationships/hyperlink" Target="https://astronomy.swin.edu.au/cosmos/h/hertzsprung-russell+diagram" TargetMode="External"/><Relationship Id="rId7" Type="http://schemas.openxmlformats.org/officeDocument/2006/relationships/hyperlink" Target="http://www.astronomy.ohio-state.edu/~dhw/Intro/lec6.html" TargetMode="External"/><Relationship Id="rId12" Type="http://schemas.openxmlformats.org/officeDocument/2006/relationships/hyperlink" Target="https://www.space.com/21640-star-luminosity-and-magnitude.html" TargetMode="External"/><Relationship Id="rId2" Type="http://schemas.openxmlformats.org/officeDocument/2006/relationships/hyperlink" Target="https://www.coursera.org/learn/data-driven-astronomy/home/welc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lic.nrao.edu/ask/what-is-the-critical-mass-at-which-a-star-becomes-a-black-hole/" TargetMode="External"/><Relationship Id="rId11" Type="http://schemas.openxmlformats.org/officeDocument/2006/relationships/hyperlink" Target="https://cas.sdss.org/dr4/en/proj/advanced/hr/radius1.asp" TargetMode="External"/><Relationship Id="rId5" Type="http://schemas.openxmlformats.org/officeDocument/2006/relationships/hyperlink" Target="https://public.nrao.edu/ask/properties-of-stars-which-result-in-black-holes/" TargetMode="External"/><Relationship Id="rId10" Type="http://schemas.openxmlformats.org/officeDocument/2006/relationships/hyperlink" Target="http://astro.physics.uiowa.edu/ITU/labs/professional-labs/photometry-of-a-globular/part-2-finding-temperature.html" TargetMode="External"/><Relationship Id="rId4" Type="http://schemas.openxmlformats.org/officeDocument/2006/relationships/hyperlink" Target="https://www.researchgate.net/figure/Mass-radius-relation-for-Kepler-red-giants-with-RGB-stars-in-blue-and-clump-stars-in_fig6_257882348" TargetMode="External"/><Relationship Id="rId9" Type="http://schemas.openxmlformats.org/officeDocument/2006/relationships/hyperlink" Target="https://web.njit.edu/~gary/321/Lecture2.html" TargetMode="External"/><Relationship Id="rId14" Type="http://schemas.openxmlformats.org/officeDocument/2006/relationships/hyperlink" Target="https://arxiv.org/abs/1804.0778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>
            <a:off x="801088" y="61336"/>
            <a:ext cx="6858000" cy="17907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/>
              <a:t>Star Age Prediction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926890" y="4150492"/>
            <a:ext cx="6858000" cy="124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 dirty="0"/>
              <a:t>By: Omnia </a:t>
            </a:r>
            <a:r>
              <a:rPr lang="en-GB" sz="1200" dirty="0" err="1"/>
              <a:t>Elmensahwy</a:t>
            </a:r>
            <a:endParaRPr lang="en-GB" sz="1200" dirty="0"/>
          </a:p>
          <a:p>
            <a:pPr marL="0" lvl="0" indent="0"/>
            <a:r>
              <a:rPr lang="en-GB" sz="1200" dirty="0"/>
              <a:t>Artificial </a:t>
            </a:r>
            <a:r>
              <a:rPr lang="en-GB" sz="1200" noProof="1"/>
              <a:t>Intelligence</a:t>
            </a:r>
            <a:r>
              <a:rPr lang="en-GB" sz="1200" dirty="0"/>
              <a:t> Engineering Student</a:t>
            </a:r>
          </a:p>
        </p:txBody>
      </p:sp>
      <p:pic>
        <p:nvPicPr>
          <p:cNvPr id="1026" name="Picture 2" descr="Age of stars is pinned to their spin - BBC News">
            <a:extLst>
              <a:ext uri="{FF2B5EF4-FFF2-40B4-BE49-F238E27FC236}">
                <a16:creationId xmlns:a16="http://schemas.microsoft.com/office/drawing/2014/main" id="{22FA4FB5-2D67-E346-96D6-2687C275B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89" y="1938820"/>
            <a:ext cx="4012798" cy="22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A609565B-3E03-C441-9875-BAD12F39F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088" y="86428"/>
            <a:ext cx="1206000" cy="120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E00E-2C7E-3245-8176-E4FE9B63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43" y="208349"/>
            <a:ext cx="7886700" cy="994200"/>
          </a:xfrm>
        </p:spPr>
        <p:txBody>
          <a:bodyPr/>
          <a:lstStyle/>
          <a:p>
            <a:r>
              <a:rPr lang="en-EG" dirty="0">
                <a:solidFill>
                  <a:srgbClr val="002060"/>
                </a:solidFill>
              </a:rPr>
              <a:t>Stars Approximate </a:t>
            </a:r>
            <a:r>
              <a:rPr lang="tr-TR" dirty="0">
                <a:solidFill>
                  <a:srgbClr val="002060"/>
                </a:solidFill>
              </a:rPr>
              <a:t>Age:</a:t>
            </a:r>
            <a:endParaRPr lang="en-EG" dirty="0">
              <a:solidFill>
                <a:srgbClr val="002060"/>
              </a:solidFill>
            </a:endParaRPr>
          </a:p>
        </p:txBody>
      </p:sp>
      <p:pic>
        <p:nvPicPr>
          <p:cNvPr id="4" name="Picture 3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51983B9-DFF9-1948-A105-B2CECE6C0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8" y="1752671"/>
            <a:ext cx="3902158" cy="2005722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6855BEC-AFAB-214F-8776-AA55CEC0B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426" y="1455901"/>
            <a:ext cx="4992574" cy="259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BCA8-D035-8349-BBD6-48B7C992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84375"/>
            <a:ext cx="8666179" cy="951641"/>
          </a:xfrm>
        </p:spPr>
        <p:txBody>
          <a:bodyPr/>
          <a:lstStyle/>
          <a:p>
            <a:r>
              <a:rPr lang="en-EG" sz="2800" dirty="0">
                <a:solidFill>
                  <a:srgbClr val="002060"/>
                </a:solidFill>
              </a:rPr>
              <a:t>Star Age Visualization: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1EC58AD-2753-5B42-A57E-458DE7D7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88" y="867266"/>
            <a:ext cx="4067633" cy="152211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B13D9F6-65F5-C94B-87F7-EB2B94CB8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7" y="2497470"/>
            <a:ext cx="4138434" cy="221722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8DBFBF0-B358-1B46-8070-88FFF6854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344" y="1504254"/>
            <a:ext cx="4785656" cy="282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0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965DF-AC6F-1A4A-B347-AAF3ABB8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156" y="0"/>
            <a:ext cx="7886700" cy="994200"/>
          </a:xfrm>
        </p:spPr>
        <p:txBody>
          <a:bodyPr/>
          <a:lstStyle/>
          <a:p>
            <a:r>
              <a:rPr lang="en-EG" dirty="0">
                <a:solidFill>
                  <a:srgbClr val="002060"/>
                </a:solidFill>
              </a:rPr>
              <a:t>Pre-Processing: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A113E-0395-7245-82C8-2284A694D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03359" y="1242750"/>
            <a:ext cx="4336162" cy="477123"/>
          </a:xfrm>
        </p:spPr>
        <p:txBody>
          <a:bodyPr/>
          <a:lstStyle/>
          <a:p>
            <a:pPr marL="139700" indent="0" algn="ctr">
              <a:buNone/>
            </a:pPr>
            <a:r>
              <a:rPr lang="en-EG" sz="1600" dirty="0"/>
              <a:t>1)Reducing the PLX Error: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17ACBB7D-863B-5346-B8BE-3340C42F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375"/>
            <a:ext cx="4690739" cy="1231978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B0B607F-7520-F748-A2C7-DC546B5A3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638" y="1906691"/>
            <a:ext cx="4679794" cy="12937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C0F5EA-AE1F-2747-90A8-DDE2BB3A0188}"/>
              </a:ext>
            </a:extLst>
          </p:cNvPr>
          <p:cNvSpPr/>
          <p:nvPr/>
        </p:nvSpPr>
        <p:spPr>
          <a:xfrm>
            <a:off x="261495" y="3841523"/>
            <a:ext cx="39677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 indent="0" algn="ctr">
              <a:buNone/>
            </a:pPr>
            <a:r>
              <a:rPr lang="en-EG" dirty="0"/>
              <a:t>2) Using Standard Scaller to re Scale the data</a:t>
            </a:r>
          </a:p>
        </p:txBody>
      </p:sp>
    </p:spTree>
    <p:extLst>
      <p:ext uri="{BB962C8B-B14F-4D97-AF65-F5344CB8AC3E}">
        <p14:creationId xmlns:p14="http://schemas.microsoft.com/office/powerpoint/2010/main" val="188206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F333-51DA-9C4A-945A-BBC517A7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17" y="-26876"/>
            <a:ext cx="7886700" cy="994200"/>
          </a:xfrm>
        </p:spPr>
        <p:txBody>
          <a:bodyPr/>
          <a:lstStyle/>
          <a:p>
            <a:r>
              <a:rPr lang="en-EG" dirty="0">
                <a:solidFill>
                  <a:srgbClr val="002060"/>
                </a:solidFill>
              </a:rPr>
              <a:t>Applying Machine Learning Algorithms: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B537D-661A-2F46-B487-94C1AE8A843E}"/>
              </a:ext>
            </a:extLst>
          </p:cNvPr>
          <p:cNvSpPr txBox="1"/>
          <p:nvPr/>
        </p:nvSpPr>
        <p:spPr>
          <a:xfrm>
            <a:off x="241968" y="1211483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b="1" dirty="0"/>
              <a:t>1- </a:t>
            </a:r>
            <a:r>
              <a:rPr lang="en-US" b="1" dirty="0"/>
              <a:t>Linear Regression:</a:t>
            </a:r>
          </a:p>
          <a:p>
            <a:endParaRPr lang="en-EG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2B7F530-25FF-A245-B6A2-45BD09EE3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038" r="3417" b="73996"/>
          <a:stretch/>
        </p:blipFill>
        <p:spPr>
          <a:xfrm>
            <a:off x="91517" y="1794510"/>
            <a:ext cx="7946313" cy="368704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4DFE3E64-66C5-6640-B148-74CB1B34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1" y="2646798"/>
            <a:ext cx="4316427" cy="1803282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8814275-BF3E-E945-8F24-65FC48A23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53057"/>
            <a:ext cx="4301445" cy="179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64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F333-51DA-9C4A-945A-BBC517A7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17" y="-26876"/>
            <a:ext cx="7886700" cy="994200"/>
          </a:xfrm>
        </p:spPr>
        <p:txBody>
          <a:bodyPr/>
          <a:lstStyle/>
          <a:p>
            <a:r>
              <a:rPr lang="en-EG" dirty="0">
                <a:solidFill>
                  <a:srgbClr val="002060"/>
                </a:solidFill>
              </a:rPr>
              <a:t>Applying Machine Learning Algorithms: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B537D-661A-2F46-B487-94C1AE8A843E}"/>
              </a:ext>
            </a:extLst>
          </p:cNvPr>
          <p:cNvSpPr txBox="1"/>
          <p:nvPr/>
        </p:nvSpPr>
        <p:spPr>
          <a:xfrm>
            <a:off x="241968" y="1211483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b="1" dirty="0"/>
              <a:t>2-</a:t>
            </a:r>
            <a:r>
              <a:rPr lang="en-EG" dirty="0"/>
              <a:t> </a:t>
            </a:r>
            <a:r>
              <a:rPr lang="en-US" b="1" dirty="0"/>
              <a:t>Random Forest: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D6F624D-257B-4442-9AAC-E5C66EB3F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856"/>
          <a:stretch/>
        </p:blipFill>
        <p:spPr>
          <a:xfrm>
            <a:off x="759317" y="1601047"/>
            <a:ext cx="7455557" cy="28910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7970BF5-43BE-4B43-A30B-D3F0966A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7" y="1971939"/>
            <a:ext cx="6870132" cy="288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13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F333-51DA-9C4A-945A-BBC517A7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17" y="-26876"/>
            <a:ext cx="7886700" cy="994200"/>
          </a:xfrm>
        </p:spPr>
        <p:txBody>
          <a:bodyPr/>
          <a:lstStyle/>
          <a:p>
            <a:r>
              <a:rPr lang="en-EG" dirty="0">
                <a:solidFill>
                  <a:srgbClr val="002060"/>
                </a:solidFill>
              </a:rPr>
              <a:t>Applying Machine Learning Algorithms: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B537D-661A-2F46-B487-94C1AE8A843E}"/>
              </a:ext>
            </a:extLst>
          </p:cNvPr>
          <p:cNvSpPr txBox="1"/>
          <p:nvPr/>
        </p:nvSpPr>
        <p:spPr>
          <a:xfrm>
            <a:off x="241968" y="1211483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b="1" dirty="0"/>
              <a:t>3- </a:t>
            </a:r>
            <a:r>
              <a:rPr lang="en-US" b="1" dirty="0"/>
              <a:t>K Nearest Neighbors Classifier:</a:t>
            </a:r>
          </a:p>
          <a:p>
            <a:endParaRPr lang="en-EG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8858954-66E2-0E47-8312-53966126C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996" b="73434"/>
          <a:stretch/>
        </p:blipFill>
        <p:spPr>
          <a:xfrm>
            <a:off x="241968" y="1734703"/>
            <a:ext cx="8529660" cy="328620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4F62C26-425B-2345-A360-8192261F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12" y="2397259"/>
            <a:ext cx="5134026" cy="21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58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EF333-51DA-9C4A-945A-BBC517A7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317" y="-26876"/>
            <a:ext cx="7886700" cy="994200"/>
          </a:xfrm>
        </p:spPr>
        <p:txBody>
          <a:bodyPr/>
          <a:lstStyle/>
          <a:p>
            <a:r>
              <a:rPr lang="en-EG" dirty="0">
                <a:solidFill>
                  <a:srgbClr val="002060"/>
                </a:solidFill>
              </a:rPr>
              <a:t>Applying Machine Learning Algorithms: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B537D-661A-2F46-B487-94C1AE8A843E}"/>
              </a:ext>
            </a:extLst>
          </p:cNvPr>
          <p:cNvSpPr txBox="1"/>
          <p:nvPr/>
        </p:nvSpPr>
        <p:spPr>
          <a:xfrm>
            <a:off x="241968" y="1211483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b="1" dirty="0"/>
              <a:t>4-</a:t>
            </a:r>
            <a:r>
              <a:rPr lang="en-US" b="1" dirty="0"/>
              <a:t>Ada Boost Regressor</a:t>
            </a:r>
          </a:p>
          <a:p>
            <a:endParaRPr lang="en-EG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D4B1000-D978-8F48-8A6B-441B6C7631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753"/>
          <a:stretch/>
        </p:blipFill>
        <p:spPr>
          <a:xfrm>
            <a:off x="913802" y="1662842"/>
            <a:ext cx="6608197" cy="296986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1BA1F34-96FD-8F43-AF50-366A623AC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2092782"/>
            <a:ext cx="6268720" cy="263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0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3384-C3D9-9147-94A2-8C23568D7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4" y="47599"/>
            <a:ext cx="9891663" cy="994200"/>
          </a:xfrm>
        </p:spPr>
        <p:txBody>
          <a:bodyPr/>
          <a:lstStyle/>
          <a:p>
            <a:r>
              <a:rPr lang="en-EG" sz="2400" dirty="0">
                <a:solidFill>
                  <a:srgbClr val="002060"/>
                </a:solidFill>
              </a:rPr>
              <a:t>Choosing the Best Model Based on the Best MAPE Score: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D2F28-866B-D64D-A28F-CBF9E4DAA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891" y="693010"/>
            <a:ext cx="8062863" cy="3263400"/>
          </a:xfrm>
        </p:spPr>
        <p:txBody>
          <a:bodyPr/>
          <a:lstStyle/>
          <a:p>
            <a:r>
              <a:rPr lang="en-EG" dirty="0"/>
              <a:t>KNN is the best model and the one that will be deployed in my API</a:t>
            </a:r>
            <a:endParaRPr lang="en-US" dirty="0"/>
          </a:p>
        </p:txBody>
      </p:sp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AC63959-7DE7-8F45-8A7A-28DA4F25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44" y="1260910"/>
            <a:ext cx="6002956" cy="343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71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03A07-2AAB-0F44-98A1-D29DAAFF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427" y="132441"/>
            <a:ext cx="7886700" cy="994200"/>
          </a:xfrm>
        </p:spPr>
        <p:txBody>
          <a:bodyPr/>
          <a:lstStyle/>
          <a:p>
            <a:r>
              <a:rPr lang="en-EG" sz="3200" b="1" dirty="0">
                <a:solidFill>
                  <a:srgbClr val="002060"/>
                </a:solidFill>
              </a:rPr>
              <a:t>Business wise insights: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F1995-BEF0-BB4E-A7B5-B2730D2C5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763" y="1465943"/>
            <a:ext cx="8290379" cy="3602105"/>
          </a:xfrm>
        </p:spPr>
        <p:txBody>
          <a:bodyPr/>
          <a:lstStyle/>
          <a:p>
            <a:r>
              <a:rPr lang="en-EG" sz="1800" b="1" dirty="0"/>
              <a:t>This data can be used for real universal predictions considering the PlX unit conversion and fixing the error.</a:t>
            </a:r>
          </a:p>
          <a:p>
            <a:r>
              <a:rPr lang="en-EG" sz="1800" b="1" dirty="0"/>
              <a:t>The Life Time Age of the Star is highly correlated with the Tempreature, Luminosity and  and the Color of the star, thus, the more lum the older the star.</a:t>
            </a:r>
          </a:p>
          <a:p>
            <a:r>
              <a:rPr lang="en-EG" sz="1800" b="1" dirty="0"/>
              <a:t>There is no Possible Black Hole formation from any of the stars as none of the stars mass is bigger than the SUN mass. </a:t>
            </a:r>
            <a:endParaRPr lang="en-EG" dirty="0"/>
          </a:p>
          <a:p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C9B2F-7E2F-CF47-99D0-0BED3CA5A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20" y="3737571"/>
            <a:ext cx="7389664" cy="3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3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1E10F-5C7E-104C-824D-1739C2B2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911" y="-153539"/>
            <a:ext cx="7886700" cy="994200"/>
          </a:xfrm>
        </p:spPr>
        <p:txBody>
          <a:bodyPr/>
          <a:lstStyle/>
          <a:p>
            <a:r>
              <a:rPr lang="en-EG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10520-CADD-E843-B7EE-E7CD20E8E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207" y="940050"/>
            <a:ext cx="3886200" cy="3263400"/>
          </a:xfrm>
        </p:spPr>
        <p:txBody>
          <a:bodyPr/>
          <a:lstStyle/>
          <a:p>
            <a:pPr marL="139700" indent="0">
              <a:buNone/>
            </a:pPr>
            <a:r>
              <a:rPr lang="en-US" sz="900" b="1" dirty="0"/>
              <a:t>Coursera Astronomy Data Driven Course From The University of Sydney:</a:t>
            </a:r>
          </a:p>
          <a:p>
            <a:pPr marL="139700" indent="0">
              <a:buNone/>
            </a:pPr>
            <a:r>
              <a:rPr lang="en-US" sz="900" dirty="0"/>
              <a:t>  </a:t>
            </a:r>
            <a:r>
              <a:rPr lang="en-US" sz="900" b="1" u="sng" dirty="0">
                <a:hlinkClick r:id="rId2"/>
              </a:rPr>
              <a:t>https://www.coursera.org/learn/data-driven-astronomy/home/welcome</a:t>
            </a:r>
            <a:endParaRPr lang="en-US" sz="900" b="1" dirty="0"/>
          </a:p>
          <a:p>
            <a:pPr marL="139700" indent="0">
              <a:buNone/>
            </a:pPr>
            <a:r>
              <a:rPr lang="en-US" sz="900" b="1" dirty="0"/>
              <a:t>Hertzsprung-Russell Diagram :</a:t>
            </a:r>
          </a:p>
          <a:p>
            <a:pPr marL="139700" indent="0">
              <a:buNone/>
            </a:pPr>
            <a:r>
              <a:rPr lang="en-US" sz="900" b="1" u="sng" dirty="0">
                <a:hlinkClick r:id="rId3"/>
              </a:rPr>
              <a:t>https://astronomy.swin.edu.au/cosmos/h/hertzsprung-russell+diagram</a:t>
            </a:r>
            <a:endParaRPr lang="en-US" sz="900" b="1" dirty="0"/>
          </a:p>
          <a:p>
            <a:pPr marL="139700" indent="0">
              <a:buNone/>
            </a:pPr>
            <a:r>
              <a:rPr lang="en-US" sz="900" dirty="0"/>
              <a:t>Star Mass: </a:t>
            </a:r>
          </a:p>
          <a:p>
            <a:pPr marL="139700" indent="0">
              <a:buNone/>
            </a:pPr>
            <a:r>
              <a:rPr lang="en-US" sz="900" b="1" u="sng" dirty="0">
                <a:hlinkClick r:id="rId4"/>
              </a:rPr>
              <a:t>https://www.researchgate.net/figure/Mass-radius-relation-for-Kepler-red-giants-with-RGB-stars-in-blue-and-clump-stars-in_fig6_257882348</a:t>
            </a:r>
            <a:endParaRPr lang="en-US" sz="900" b="1" dirty="0"/>
          </a:p>
          <a:p>
            <a:pPr marL="139700" indent="0">
              <a:buNone/>
            </a:pPr>
            <a:r>
              <a:rPr lang="en-US" sz="900" b="1" dirty="0"/>
              <a:t>Black Hole properties: </a:t>
            </a:r>
          </a:p>
          <a:p>
            <a:pPr marL="139700" indent="0">
              <a:buNone/>
            </a:pPr>
            <a:r>
              <a:rPr lang="en-US" sz="900" b="1" u="sng" dirty="0">
                <a:hlinkClick r:id="rId5"/>
              </a:rPr>
              <a:t>https://public.nrao.edu/ask/properties-of-stars-which-result-in-black-holes/</a:t>
            </a:r>
            <a:endParaRPr lang="en-US" sz="900" b="1" dirty="0"/>
          </a:p>
          <a:p>
            <a:pPr marL="139700" indent="0">
              <a:buNone/>
            </a:pPr>
            <a:r>
              <a:rPr lang="en-US" sz="900" b="1" u="sng" dirty="0">
                <a:hlinkClick r:id="rId6"/>
              </a:rPr>
              <a:t>https://public.nrao.edu/ask/what-is-the-critical-mass-at-which-a-star-becomes-a-black-hole/</a:t>
            </a:r>
            <a:endParaRPr lang="en-US" sz="900" b="1" dirty="0"/>
          </a:p>
          <a:p>
            <a:pPr marL="139700" indent="0">
              <a:buNone/>
            </a:pPr>
            <a:r>
              <a:rPr lang="en-US" sz="900" b="1" dirty="0"/>
              <a:t>PRINCIPLES OF STELLAR STRUCTURE (OHIO State University):</a:t>
            </a:r>
          </a:p>
          <a:p>
            <a:pPr marL="139700" indent="0">
              <a:buNone/>
            </a:pPr>
            <a:r>
              <a:rPr lang="en-US" sz="900" b="1" u="sng" dirty="0">
                <a:hlinkClick r:id="rId7"/>
              </a:rPr>
              <a:t>http://www.astronomy.ohio-state.edu/~dhw/Intro/lec6.html</a:t>
            </a:r>
            <a:endParaRPr lang="en-US" sz="900" b="1" dirty="0"/>
          </a:p>
          <a:p>
            <a:pPr marL="139700" indent="0">
              <a:buNone/>
            </a:pPr>
            <a:r>
              <a:rPr lang="en-US" sz="900" b="1" u="sng" dirty="0">
                <a:hlinkClick r:id="rId8"/>
              </a:rPr>
              <a:t>http://www.astronomy.ohio-state.edu/~pogge/Ast162/Unit2/structure.html</a:t>
            </a:r>
            <a:endParaRPr lang="en-US" sz="900" b="1" dirty="0"/>
          </a:p>
          <a:p>
            <a:pPr marL="139700" indent="0">
              <a:buNone/>
            </a:pPr>
            <a:endParaRPr lang="en-EG" sz="9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61D66-F7F8-134F-8EBF-0E95EB46540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29150" y="940050"/>
            <a:ext cx="3886200" cy="3263400"/>
          </a:xfrm>
        </p:spPr>
        <p:txBody>
          <a:bodyPr/>
          <a:lstStyle/>
          <a:p>
            <a:pPr marL="139700" indent="0">
              <a:buNone/>
            </a:pPr>
            <a:r>
              <a:rPr lang="en-US" sz="1050" b="1" dirty="0"/>
              <a:t>Blackbody Radiation and Quantization of Energy </a:t>
            </a:r>
            <a:r>
              <a:rPr lang="en-US" sz="1050" b="1" dirty="0" err="1"/>
              <a:t>fot</a:t>
            </a:r>
            <a:r>
              <a:rPr lang="en-US" sz="1050" b="1" dirty="0"/>
              <a:t> Luminosity and B-V:</a:t>
            </a:r>
          </a:p>
          <a:p>
            <a:pPr marL="139700" indent="0">
              <a:buNone/>
            </a:pPr>
            <a:r>
              <a:rPr lang="en-US" sz="1050" b="1" u="sng" dirty="0">
                <a:hlinkClick r:id="rId9"/>
              </a:rPr>
              <a:t>https://web.njit.edu/~gary/321/Lecture2.html</a:t>
            </a:r>
            <a:endParaRPr lang="en-US" sz="1050" b="1" dirty="0"/>
          </a:p>
          <a:p>
            <a:pPr marL="139700" indent="0">
              <a:buNone/>
            </a:pPr>
            <a:r>
              <a:rPr lang="en-US" sz="1050" b="1" dirty="0"/>
              <a:t>Finding Temperature and Spectral Type Based on Ballesteros equation: </a:t>
            </a:r>
          </a:p>
          <a:p>
            <a:pPr marL="139700" indent="0">
              <a:buNone/>
            </a:pPr>
            <a:r>
              <a:rPr lang="en-US" sz="1050" b="1" u="sng" dirty="0">
                <a:hlinkClick r:id="rId10"/>
              </a:rPr>
              <a:t>http://astro.physics.uiowa.edu/ITU/labs/professional-labs/photometry-of-a-globular/part-2-finding-temperature.html</a:t>
            </a:r>
            <a:endParaRPr lang="en-US" sz="1050" b="1" dirty="0"/>
          </a:p>
          <a:p>
            <a:pPr marL="139700" indent="0">
              <a:buNone/>
            </a:pPr>
            <a:r>
              <a:rPr lang="en-US" sz="1050" b="1" dirty="0"/>
              <a:t>Calculating the Radius of a Star:</a:t>
            </a:r>
          </a:p>
          <a:p>
            <a:pPr marL="139700" indent="0">
              <a:buNone/>
            </a:pPr>
            <a:r>
              <a:rPr lang="en-US" sz="1050" b="1" u="sng" dirty="0">
                <a:hlinkClick r:id="rId11"/>
              </a:rPr>
              <a:t>https://cas.sdss.org/dr4/en/proj/advanced/hr/radius1.asp</a:t>
            </a:r>
            <a:endParaRPr lang="en-US" sz="1050" b="1" dirty="0"/>
          </a:p>
          <a:p>
            <a:pPr marL="139700" indent="0">
              <a:buNone/>
            </a:pPr>
            <a:r>
              <a:rPr lang="en-US" sz="1050" b="1" dirty="0"/>
              <a:t>Brightest Stars: Luminosity &amp; Magnitude: </a:t>
            </a:r>
          </a:p>
          <a:p>
            <a:pPr marL="139700" indent="0">
              <a:buNone/>
            </a:pPr>
            <a:r>
              <a:rPr lang="en-US" sz="1050" b="1" u="sng" dirty="0">
                <a:hlinkClick r:id="rId12"/>
              </a:rPr>
              <a:t>https://www.space.com/21640-star-luminosity-and-magnitude.html</a:t>
            </a:r>
            <a:endParaRPr lang="en-US" sz="1050" b="1" dirty="0"/>
          </a:p>
          <a:p>
            <a:pPr marL="139700" indent="0">
              <a:buNone/>
            </a:pPr>
            <a:r>
              <a:rPr lang="en-US" sz="1050" b="1" dirty="0"/>
              <a:t>Distance Parallax equation: </a:t>
            </a:r>
          </a:p>
          <a:p>
            <a:pPr marL="139700" indent="0">
              <a:buNone/>
            </a:pPr>
            <a:r>
              <a:rPr lang="en-US" sz="1050" b="1" u="sng" dirty="0">
                <a:hlinkClick r:id="rId13"/>
              </a:rPr>
              <a:t>http://astronomyonline.org/Science/Parallax.asp</a:t>
            </a:r>
            <a:endParaRPr lang="en-US" sz="1050" b="1" u="sng" dirty="0"/>
          </a:p>
          <a:p>
            <a:pPr marL="139700" indent="0">
              <a:buNone/>
            </a:pPr>
            <a:r>
              <a:rPr lang="en-US" sz="1050" b="1" dirty="0"/>
              <a:t>Finding Our Sun From Amag:</a:t>
            </a:r>
          </a:p>
          <a:p>
            <a:pPr marL="139700" indent="0">
              <a:buNone/>
            </a:pPr>
            <a:r>
              <a:rPr lang="en-US" sz="1050" dirty="0"/>
              <a:t> </a:t>
            </a:r>
            <a:r>
              <a:rPr lang="en-US" sz="1050" b="1" u="sng" dirty="0">
                <a:hlinkClick r:id="rId14"/>
              </a:rPr>
              <a:t>https://arxiv.org/abs/1804.07788</a:t>
            </a:r>
            <a:endParaRPr lang="en-US" sz="1050" b="1" dirty="0"/>
          </a:p>
          <a:p>
            <a:pPr marL="139700" indent="0">
              <a:buNone/>
            </a:pPr>
            <a:endParaRPr lang="en-US" sz="1050" b="1" dirty="0"/>
          </a:p>
          <a:p>
            <a:endParaRPr lang="en-EG" sz="1050" dirty="0"/>
          </a:p>
        </p:txBody>
      </p:sp>
    </p:spTree>
    <p:extLst>
      <p:ext uri="{BB962C8B-B14F-4D97-AF65-F5344CB8AC3E}">
        <p14:creationId xmlns:p14="http://schemas.microsoft.com/office/powerpoint/2010/main" val="895052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1563-5695-404B-AFDA-304F09E1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Agenda: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858DF-24D8-426A-9DAD-F7E694327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to stars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Differences between the two data sets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Data Visualization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7CA693-41E0-4EED-BFA2-0F628456F0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Physics behind the newly formed dataset.</a:t>
            </a:r>
          </a:p>
          <a:p>
            <a:r>
              <a:rPr lang="en-US" dirty="0"/>
              <a:t>Modelling</a:t>
            </a:r>
          </a:p>
          <a:p>
            <a:r>
              <a:rPr lang="en-US" dirty="0"/>
              <a:t>Business wise insights</a:t>
            </a:r>
          </a:p>
          <a:p>
            <a:r>
              <a:rPr lang="en-US" dirty="0"/>
              <a:t>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8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2522-5284-BD42-BA1B-5BAF972D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233" y="1893923"/>
            <a:ext cx="7886700" cy="994200"/>
          </a:xfrm>
        </p:spPr>
        <p:txBody>
          <a:bodyPr/>
          <a:lstStyle/>
          <a:p>
            <a:r>
              <a:rPr lang="en-EG" sz="3600" b="1" dirty="0">
                <a:solidFill>
                  <a:srgbClr val="002060"/>
                </a:solidFill>
              </a:rPr>
              <a:t>Thanks </a:t>
            </a:r>
          </a:p>
        </p:txBody>
      </p:sp>
    </p:spTree>
    <p:extLst>
      <p:ext uri="{BB962C8B-B14F-4D97-AF65-F5344CB8AC3E}">
        <p14:creationId xmlns:p14="http://schemas.microsoft.com/office/powerpoint/2010/main" val="378376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1A8C2-30D4-4DAF-9707-8DCEE2275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64" y="200914"/>
            <a:ext cx="7886700" cy="994200"/>
          </a:xfrm>
        </p:spPr>
        <p:txBody>
          <a:bodyPr/>
          <a:lstStyle/>
          <a:p>
            <a:r>
              <a:rPr lang="en-US" dirty="0"/>
              <a:t>Intro to Stars: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F37A8-F6D6-4109-A5FF-1136ED878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36088"/>
            <a:ext cx="3693093" cy="382202"/>
          </a:xfrm>
        </p:spPr>
        <p:txBody>
          <a:bodyPr/>
          <a:lstStyle/>
          <a:p>
            <a:r>
              <a:rPr lang="en-US" sz="1400" dirty="0"/>
              <a:t>The Star type That we are Interested in: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C8DFC-47A9-41C5-8C97-3F9D131A62A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14851" y="1030555"/>
            <a:ext cx="3886200" cy="3263400"/>
          </a:xfrm>
        </p:spPr>
        <p:txBody>
          <a:bodyPr/>
          <a:lstStyle/>
          <a:p>
            <a:r>
              <a:rPr lang="en-US" sz="1200" dirty="0"/>
              <a:t>Spectral Class as the first goal of the dataset: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D0B6CA-A5FE-EF4B-A15F-80DD3021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6" y="1509793"/>
            <a:ext cx="3568247" cy="178412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B8A9C50-375F-DC4D-B7FA-28772B39D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160" y="1456507"/>
            <a:ext cx="3633582" cy="1709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80C176-C378-8B45-AD89-C57873AEE873}"/>
              </a:ext>
            </a:extLst>
          </p:cNvPr>
          <p:cNvSpPr txBox="1"/>
          <p:nvPr/>
        </p:nvSpPr>
        <p:spPr>
          <a:xfrm>
            <a:off x="1671437" y="3941713"/>
            <a:ext cx="593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star gets larger, redder, and more luminous as it expands and cools.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073337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7F01E-6D7A-B440-A13A-A85E5B1E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873" y="149485"/>
            <a:ext cx="7886700" cy="994200"/>
          </a:xfrm>
        </p:spPr>
        <p:txBody>
          <a:bodyPr/>
          <a:lstStyle/>
          <a:p>
            <a:r>
              <a:rPr lang="en-EG" dirty="0">
                <a:solidFill>
                  <a:srgbClr val="002060"/>
                </a:solidFill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3B8A3-6568-3040-98A9-C54B351BD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838" y="952197"/>
            <a:ext cx="8756752" cy="1542231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1800" dirty="0"/>
              <a:t>Although Star Type Classification is extremely important, However I will only use it to predict another star features not as the target from the dataset. The goal which I aimed to predict is the approximate Star Age as it </a:t>
            </a:r>
            <a:r>
              <a:rPr lang="en-US" dirty="0"/>
              <a:t>is </a:t>
            </a:r>
            <a:r>
              <a:rPr lang="en-US" sz="2000" dirty="0"/>
              <a:t>particularly relevant to the search for signs of life outside our solar system.</a:t>
            </a:r>
            <a:r>
              <a:rPr lang="en-US" sz="1600" dirty="0"/>
              <a:t> </a:t>
            </a:r>
            <a:endParaRPr lang="en-EG" sz="1800" dirty="0"/>
          </a:p>
        </p:txBody>
      </p:sp>
      <p:pic>
        <p:nvPicPr>
          <p:cNvPr id="1026" name="Picture 2" descr="Two Black Holes Colliding Not Enough? Make It Three - The New York Times">
            <a:extLst>
              <a:ext uri="{FF2B5EF4-FFF2-40B4-BE49-F238E27FC236}">
                <a16:creationId xmlns:a16="http://schemas.microsoft.com/office/drawing/2014/main" id="{1B058F0B-AA61-0B45-951A-ADA5DB2BE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257" y="2302940"/>
            <a:ext cx="3525914" cy="23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67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0A06-8E0E-438F-A37D-891ED363B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128492"/>
            <a:ext cx="7886700" cy="994200"/>
          </a:xfrm>
        </p:spPr>
        <p:txBody>
          <a:bodyPr/>
          <a:lstStyle/>
          <a:p>
            <a:r>
              <a:rPr lang="en-US" sz="2800" dirty="0">
                <a:solidFill>
                  <a:srgbClr val="002060"/>
                </a:solidFill>
              </a:rPr>
              <a:t>Differences between the two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9317F-3352-438E-B1D4-C7D664DB5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606" y="2241472"/>
            <a:ext cx="4308064" cy="309376"/>
          </a:xfrm>
        </p:spPr>
        <p:txBody>
          <a:bodyPr/>
          <a:lstStyle/>
          <a:p>
            <a:pPr marL="139700" indent="0">
              <a:buNone/>
            </a:pPr>
            <a:r>
              <a:rPr lang="en-US" sz="1400" dirty="0">
                <a:solidFill>
                  <a:srgbClr val="04B0A6"/>
                </a:solidFill>
              </a:rPr>
              <a:t>Hertzsprung-Russell Diagram: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01F38-1713-6C4E-8444-945A7AB9E8D6}"/>
              </a:ext>
            </a:extLst>
          </p:cNvPr>
          <p:cNvSpPr txBox="1"/>
          <p:nvPr/>
        </p:nvSpPr>
        <p:spPr>
          <a:xfrm>
            <a:off x="1257300" y="865708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Small dataset features: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B6CE6-8555-2143-A6D7-18498CE7BFD3}"/>
              </a:ext>
            </a:extLst>
          </p:cNvPr>
          <p:cNvSpPr txBox="1"/>
          <p:nvPr/>
        </p:nvSpPr>
        <p:spPr>
          <a:xfrm>
            <a:off x="5493716" y="865708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EG" dirty="0"/>
              <a:t>argeted dataset features: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E0148DA-EDA4-A54B-BC0B-F450B4798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9" y="1230729"/>
            <a:ext cx="4466092" cy="1094233"/>
          </a:xfrm>
          <a:prstGeom prst="rect">
            <a:avLst/>
          </a:prstGeom>
        </p:spPr>
      </p:pic>
      <p:pic>
        <p:nvPicPr>
          <p:cNvPr id="11" name="Picture 10" descr="A close-up of a controller&#10;&#10;Description automatically generated with low confidence">
            <a:extLst>
              <a:ext uri="{FF2B5EF4-FFF2-40B4-BE49-F238E27FC236}">
                <a16:creationId xmlns:a16="http://schemas.microsoft.com/office/drawing/2014/main" id="{42D6263E-B057-DA4B-A71C-013624E32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1" y="2586381"/>
            <a:ext cx="2202790" cy="220279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10D23B2-210B-5745-8501-37C6B301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601" y="1246631"/>
            <a:ext cx="3147297" cy="134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3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B3C4-AF36-CC41-AB85-E1BE654D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-98460"/>
            <a:ext cx="7886700" cy="994200"/>
          </a:xfrm>
        </p:spPr>
        <p:txBody>
          <a:bodyPr/>
          <a:lstStyle/>
          <a:p>
            <a:r>
              <a:rPr lang="en-EG" dirty="0">
                <a:solidFill>
                  <a:srgbClr val="002060"/>
                </a:solidFill>
              </a:rPr>
              <a:t>Physics Behind the New features: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4EC87EA9-92E7-7745-835A-735BDDB9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3" y="2796102"/>
            <a:ext cx="3771107" cy="503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9C5E9D-D09A-EF44-90EA-5DD135067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3" y="3668025"/>
            <a:ext cx="3356485" cy="82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D94AC6-0E80-3649-B379-34BEE5988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864" y="776359"/>
            <a:ext cx="3119965" cy="1301680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5E432A65-814F-F94A-A039-A35F80BC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864" y="2202982"/>
            <a:ext cx="4023359" cy="1381953"/>
          </a:xfrm>
          <a:prstGeom prst="rect">
            <a:avLst/>
          </a:prstGeom>
        </p:spPr>
      </p:pic>
      <p:pic>
        <p:nvPicPr>
          <p:cNvPr id="21" name="Picture 20" descr="Logo&#10;&#10;Description automatically generated with medium confidence">
            <a:extLst>
              <a:ext uri="{FF2B5EF4-FFF2-40B4-BE49-F238E27FC236}">
                <a16:creationId xmlns:a16="http://schemas.microsoft.com/office/drawing/2014/main" id="{0B1A0B09-99EB-1447-9008-F990E0F65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240" y="4080225"/>
            <a:ext cx="2959100" cy="673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322AA9-63EE-534D-B14D-6FE23B911D14}"/>
              </a:ext>
            </a:extLst>
          </p:cNvPr>
          <p:cNvSpPr txBox="1"/>
          <p:nvPr/>
        </p:nvSpPr>
        <p:spPr>
          <a:xfrm>
            <a:off x="5401154" y="3834821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1100" b="1" dirty="0"/>
              <a:t>Star Life Time Equation: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312697-724F-D34D-8B31-44679FFC302F}"/>
              </a:ext>
            </a:extLst>
          </p:cNvPr>
          <p:cNvSpPr/>
          <p:nvPr/>
        </p:nvSpPr>
        <p:spPr>
          <a:xfrm>
            <a:off x="265777" y="1054736"/>
            <a:ext cx="4572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9700" indent="0">
              <a:buNone/>
            </a:pPr>
            <a:r>
              <a:rPr lang="en-US" sz="1200" b="1" dirty="0">
                <a:solidFill>
                  <a:srgbClr val="04B0A6"/>
                </a:solidFill>
              </a:rPr>
              <a:t>Needed features are:</a:t>
            </a:r>
          </a:p>
          <a:p>
            <a:pPr marL="139700" indent="0">
              <a:buNone/>
            </a:pPr>
            <a:r>
              <a:rPr lang="en-US" sz="1100" b="1" dirty="0">
                <a:solidFill>
                  <a:srgbClr val="FFAB10"/>
                </a:solidFill>
              </a:rPr>
              <a:t>Temperature in Kelvins</a:t>
            </a:r>
          </a:p>
          <a:p>
            <a:pPr marL="139700" indent="0">
              <a:buNone/>
            </a:pPr>
            <a:r>
              <a:rPr lang="en-US" sz="1100" b="1" dirty="0">
                <a:solidFill>
                  <a:srgbClr val="FFAB10"/>
                </a:solidFill>
              </a:rPr>
              <a:t>Luminosity as L/Lo</a:t>
            </a:r>
          </a:p>
          <a:p>
            <a:pPr marL="139700" indent="0">
              <a:buNone/>
            </a:pPr>
            <a:r>
              <a:rPr lang="en-US" sz="1100" b="1" dirty="0">
                <a:solidFill>
                  <a:srgbClr val="FFAB10"/>
                </a:solidFill>
              </a:rPr>
              <a:t>Radius</a:t>
            </a:r>
          </a:p>
          <a:p>
            <a:pPr marL="139700" indent="0">
              <a:buNone/>
            </a:pPr>
            <a:r>
              <a:rPr lang="en-US" sz="1100" b="1" dirty="0">
                <a:solidFill>
                  <a:srgbClr val="FFAB10"/>
                </a:solidFill>
              </a:rPr>
              <a:t>Main Sequence Stars</a:t>
            </a:r>
          </a:p>
          <a:p>
            <a:pPr marL="139700" indent="0">
              <a:buNone/>
            </a:pPr>
            <a:r>
              <a:rPr lang="en-US" sz="1100" b="1" dirty="0">
                <a:solidFill>
                  <a:srgbClr val="FFAB10"/>
                </a:solidFill>
              </a:rPr>
              <a:t>Star Mass</a:t>
            </a:r>
          </a:p>
          <a:p>
            <a:pPr marL="139700" indent="0">
              <a:buNone/>
            </a:pPr>
            <a:r>
              <a:rPr lang="en-US" sz="1100" b="1" dirty="0">
                <a:solidFill>
                  <a:srgbClr val="FFAB10"/>
                </a:solidFill>
              </a:rPr>
              <a:t>Star Lifetime as Our target Feature</a:t>
            </a:r>
          </a:p>
        </p:txBody>
      </p:sp>
    </p:spTree>
    <p:extLst>
      <p:ext uri="{BB962C8B-B14F-4D97-AF65-F5344CB8AC3E}">
        <p14:creationId xmlns:p14="http://schemas.microsoft.com/office/powerpoint/2010/main" val="86641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2E230-D69F-BF41-B7E4-F5B212DB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358" y="238707"/>
            <a:ext cx="7886700" cy="994200"/>
          </a:xfrm>
        </p:spPr>
        <p:txBody>
          <a:bodyPr/>
          <a:lstStyle/>
          <a:p>
            <a:r>
              <a:rPr lang="en-EG" dirty="0">
                <a:solidFill>
                  <a:srgbClr val="002060"/>
                </a:solidFill>
              </a:rPr>
              <a:t>Visualization for the small dataset: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21B364-FFAD-7D4F-B949-5A1759B4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23" y="1355924"/>
            <a:ext cx="5257985" cy="28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5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E721-A49D-954F-A4AD-372BC757C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33" y="673518"/>
            <a:ext cx="7886700" cy="994200"/>
          </a:xfrm>
        </p:spPr>
        <p:txBody>
          <a:bodyPr/>
          <a:lstStyle/>
          <a:p>
            <a:pPr algn="ctr"/>
            <a:r>
              <a:rPr lang="en-EG" sz="1800" b="1" dirty="0">
                <a:solidFill>
                  <a:srgbClr val="002060"/>
                </a:solidFill>
              </a:rPr>
              <a:t>The data is distributed simillar to the HR diagram, so </a:t>
            </a:r>
            <a:r>
              <a:rPr lang="en-US" sz="1800" b="1" dirty="0">
                <a:solidFill>
                  <a:srgbClr val="002060"/>
                </a:solidFill>
              </a:rPr>
              <a:t>we need the same features in the new data to determine the location of each star in the HR diagram.</a:t>
            </a:r>
            <a:br>
              <a:rPr lang="en-US" dirty="0"/>
            </a:br>
            <a:endParaRPr lang="en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91243-72B4-3A4F-B886-4EF863A1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8" y="1969858"/>
            <a:ext cx="4635778" cy="25001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6CE34-3AC5-444F-B65D-E4A92A4D2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483" y="1969859"/>
            <a:ext cx="4603806" cy="25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E674-2DB8-9641-9E63-90B4CDB1F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95284"/>
            <a:ext cx="7886700" cy="994200"/>
          </a:xfrm>
        </p:spPr>
        <p:txBody>
          <a:bodyPr/>
          <a:lstStyle/>
          <a:p>
            <a:r>
              <a:rPr lang="en-EG" sz="2800" dirty="0"/>
              <a:t>EDA and Visualization For the targeted Dataset: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789000B8-F1FF-C149-9457-37EA9FA6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5" y="1838713"/>
            <a:ext cx="4325955" cy="1907044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D59F18F-7997-3745-BEA6-878AA3CF8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221" y="1731958"/>
            <a:ext cx="3481129" cy="200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76387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fy_Material_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3959</TotalTime>
  <Words>680</Words>
  <Application>Microsoft Macintosh PowerPoint</Application>
  <PresentationFormat>On-screen Show (16:9)</PresentationFormat>
  <Paragraphs>80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Cairo</vt:lpstr>
      <vt:lpstr>Arial</vt:lpstr>
      <vt:lpstr>Machinfy_Material_Theme</vt:lpstr>
      <vt:lpstr>Star Age Prediction</vt:lpstr>
      <vt:lpstr>Agenda:</vt:lpstr>
      <vt:lpstr>Intro to Stars:</vt:lpstr>
      <vt:lpstr>Problem statement</vt:lpstr>
      <vt:lpstr>Differences between the two data sets</vt:lpstr>
      <vt:lpstr>Physics Behind the New features:</vt:lpstr>
      <vt:lpstr>Visualization for the small dataset:</vt:lpstr>
      <vt:lpstr>The data is distributed simillar to the HR diagram, so we need the same features in the new data to determine the location of each star in the HR diagram. </vt:lpstr>
      <vt:lpstr>EDA and Visualization For the targeted Dataset:</vt:lpstr>
      <vt:lpstr>Stars Approximate Age:</vt:lpstr>
      <vt:lpstr>Star Age Visualization:</vt:lpstr>
      <vt:lpstr>Pre-Processing:</vt:lpstr>
      <vt:lpstr>Applying Machine Learning Algorithms:</vt:lpstr>
      <vt:lpstr>Applying Machine Learning Algorithms:</vt:lpstr>
      <vt:lpstr>Applying Machine Learning Algorithms:</vt:lpstr>
      <vt:lpstr>Applying Machine Learning Algorithms:</vt:lpstr>
      <vt:lpstr>Choosing the Best Model Based on the Best MAPE Score:</vt:lpstr>
      <vt:lpstr>Business wise insights:</vt:lpstr>
      <vt:lpstr>Resources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OMNIA MOHAMED MAHMOUD SEDEEK ELMENSHAWY</cp:lastModifiedBy>
  <cp:revision>16</cp:revision>
  <dcterms:modified xsi:type="dcterms:W3CDTF">2021-10-11T10:14:27Z</dcterms:modified>
</cp:coreProperties>
</file>